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9CEA8-C742-4392-B352-A7776D893A5A}" v="7" dt="2020-11-20T01:25:20.3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Angotti" userId="135bf231c30e5232" providerId="LiveId" clId="{8F69CEA8-C742-4392-B352-A7776D893A5A}"/>
    <pc:docChg chg="modSld">
      <pc:chgData name="Kevin Angotti" userId="135bf231c30e5232" providerId="LiveId" clId="{8F69CEA8-C742-4392-B352-A7776D893A5A}" dt="2020-11-20T01:25:20.304" v="6"/>
      <pc:docMkLst>
        <pc:docMk/>
      </pc:docMkLst>
      <pc:sldChg chg="modAnim">
        <pc:chgData name="Kevin Angotti" userId="135bf231c30e5232" providerId="LiveId" clId="{8F69CEA8-C742-4392-B352-A7776D893A5A}" dt="2020-11-20T01:24:23.504" v="0"/>
        <pc:sldMkLst>
          <pc:docMk/>
          <pc:sldMk cId="0" sldId="265"/>
        </pc:sldMkLst>
      </pc:sldChg>
      <pc:sldChg chg="modAnim">
        <pc:chgData name="Kevin Angotti" userId="135bf231c30e5232" providerId="LiveId" clId="{8F69CEA8-C742-4392-B352-A7776D893A5A}" dt="2020-11-20T01:24:53.040" v="1"/>
        <pc:sldMkLst>
          <pc:docMk/>
          <pc:sldMk cId="0" sldId="266"/>
        </pc:sldMkLst>
      </pc:sldChg>
      <pc:sldChg chg="modAnim">
        <pc:chgData name="Kevin Angotti" userId="135bf231c30e5232" providerId="LiveId" clId="{8F69CEA8-C742-4392-B352-A7776D893A5A}" dt="2020-11-20T01:24:58.809" v="2"/>
        <pc:sldMkLst>
          <pc:docMk/>
          <pc:sldMk cId="0" sldId="267"/>
        </pc:sldMkLst>
      </pc:sldChg>
      <pc:sldChg chg="modAnim">
        <pc:chgData name="Kevin Angotti" userId="135bf231c30e5232" providerId="LiveId" clId="{8F69CEA8-C742-4392-B352-A7776D893A5A}" dt="2020-11-20T01:25:04.414" v="3"/>
        <pc:sldMkLst>
          <pc:docMk/>
          <pc:sldMk cId="0" sldId="268"/>
        </pc:sldMkLst>
      </pc:sldChg>
      <pc:sldChg chg="modAnim">
        <pc:chgData name="Kevin Angotti" userId="135bf231c30e5232" providerId="LiveId" clId="{8F69CEA8-C742-4392-B352-A7776D893A5A}" dt="2020-11-20T01:25:09.417" v="4"/>
        <pc:sldMkLst>
          <pc:docMk/>
          <pc:sldMk cId="0" sldId="269"/>
        </pc:sldMkLst>
      </pc:sldChg>
      <pc:sldChg chg="modAnim">
        <pc:chgData name="Kevin Angotti" userId="135bf231c30e5232" providerId="LiveId" clId="{8F69CEA8-C742-4392-B352-A7776D893A5A}" dt="2020-11-20T01:25:15.109" v="5"/>
        <pc:sldMkLst>
          <pc:docMk/>
          <pc:sldMk cId="0" sldId="270"/>
        </pc:sldMkLst>
      </pc:sldChg>
      <pc:sldChg chg="modAnim">
        <pc:chgData name="Kevin Angotti" userId="135bf231c30e5232" providerId="LiveId" clId="{8F69CEA8-C742-4392-B352-A7776D893A5A}" dt="2020-11-20T01:25:20.304" v="6"/>
        <pc:sldMkLst>
          <pc:docMk/>
          <pc:sldMk cId="0"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24ff81d4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24ff81d4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returns accuracy between 0.05 and 0.11, determined to not be a good predictor likely due to not having enough data. The model only had 6 features and to go with the target variable.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24ff81d4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24ff81d4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2 returned Means Squared Error (MSE) of 0.81 to  0.86 for the dataset, most of the residuals fall within the +1 -1 threshold. Similar to the first linear model, provided a good value for the MSE and is able to show where the error is occuring. (Black and White shooting victims). Model was run two different ways with all 6 features and with only 1 feature (armed) thought to be a good predictor.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24ff81d4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24ff81d4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shown by Top Left visual, body cameras were rarely present or in use when shootings occurred. Bottom right visual shows that highest density of races were White, Black, and Hispanic. Body cameras not present in just about most of the shootings should be a key tae a way here for any potential change. Had there been more cameras the footage could be used a training tools.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a24ff81d4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a24ff81d4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24ff81d4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24ff81d4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 person under the age of 42 (</a:t>
            </a:r>
            <a:r>
              <a:rPr lang="en" sz="1200">
                <a:solidFill>
                  <a:srgbClr val="FF0000"/>
                </a:solidFill>
                <a:latin typeface="Times New Roman"/>
                <a:ea typeface="Times New Roman"/>
                <a:cs typeface="Times New Roman"/>
                <a:sym typeface="Times New Roman"/>
              </a:rPr>
              <a:t>1</a:t>
            </a:r>
            <a:r>
              <a:rPr lang="en" sz="1200">
                <a:solidFill>
                  <a:schemeClr val="dk1"/>
                </a:solidFill>
                <a:latin typeface="Times New Roman"/>
                <a:ea typeface="Times New Roman"/>
                <a:cs typeface="Times New Roman"/>
                <a:sym typeface="Times New Roman"/>
              </a:rPr>
              <a:t>, top node) and also under the age of 25 (</a:t>
            </a:r>
            <a:r>
              <a:rPr lang="en" sz="1200">
                <a:solidFill>
                  <a:srgbClr val="FF0000"/>
                </a:solidFill>
                <a:latin typeface="Times New Roman"/>
                <a:ea typeface="Times New Roman"/>
                <a:cs typeface="Times New Roman"/>
                <a:sym typeface="Times New Roman"/>
              </a:rPr>
              <a:t>2</a:t>
            </a:r>
            <a:r>
              <a:rPr lang="en" sz="1200">
                <a:solidFill>
                  <a:schemeClr val="dk1"/>
                </a:solidFill>
                <a:latin typeface="Times New Roman"/>
                <a:ea typeface="Times New Roman"/>
                <a:cs typeface="Times New Roman"/>
                <a:sym typeface="Times New Roman"/>
              </a:rPr>
              <a:t>, second node left) with signs of mental illness (</a:t>
            </a:r>
            <a:r>
              <a:rPr lang="en" sz="1200">
                <a:solidFill>
                  <a:srgbClr val="FF0000"/>
                </a:solidFill>
                <a:latin typeface="Times New Roman"/>
                <a:ea typeface="Times New Roman"/>
                <a:cs typeface="Times New Roman"/>
                <a:sym typeface="Times New Roman"/>
              </a:rPr>
              <a:t>3</a:t>
            </a:r>
            <a:r>
              <a:rPr lang="en" sz="1200">
                <a:solidFill>
                  <a:schemeClr val="dk1"/>
                </a:solidFill>
                <a:latin typeface="Times New Roman"/>
                <a:ea typeface="Times New Roman"/>
                <a:cs typeface="Times New Roman"/>
                <a:sym typeface="Times New Roman"/>
              </a:rPr>
              <a:t>, third node left) will predict that shooting victims will be as follows (</a:t>
            </a:r>
            <a:r>
              <a:rPr lang="en" sz="1200">
                <a:solidFill>
                  <a:srgbClr val="FF0000"/>
                </a:solidFill>
                <a:latin typeface="Times New Roman"/>
                <a:ea typeface="Times New Roman"/>
                <a:cs typeface="Times New Roman"/>
                <a:sym typeface="Times New Roman"/>
              </a:rPr>
              <a:t>4</a:t>
            </a:r>
            <a:r>
              <a:rPr lang="en" sz="1200">
                <a:solidFill>
                  <a:schemeClr val="dk1"/>
                </a:solidFill>
                <a:latin typeface="Times New Roman"/>
                <a:ea typeface="Times New Roman"/>
                <a:cs typeface="Times New Roman"/>
                <a:sym typeface="Times New Roman"/>
              </a:rPr>
              <a:t>, terminal node/leaf), 3 Asian, 82 White, 30 Black, 28 Hispanic, 2 Other, and 1 Naive.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24ff81d4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a24ff81d4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Blue - race = White</a:t>
            </a:r>
            <a:endParaRPr/>
          </a:p>
          <a:p>
            <a:pPr marL="0" lvl="0" indent="0" algn="l" rtl="0">
              <a:spcBef>
                <a:spcPts val="0"/>
              </a:spcBef>
              <a:spcAft>
                <a:spcPts val="0"/>
              </a:spcAft>
              <a:buNone/>
            </a:pPr>
            <a:r>
              <a:rPr lang="en"/>
              <a:t>Red - race = Black </a:t>
            </a:r>
            <a:endParaRPr/>
          </a:p>
          <a:p>
            <a:pPr marL="0" lvl="0" indent="0" algn="l" rtl="0">
              <a:spcBef>
                <a:spcPts val="0"/>
              </a:spcBef>
              <a:spcAft>
                <a:spcPts val="0"/>
              </a:spcAft>
              <a:buNone/>
            </a:pPr>
            <a:r>
              <a:rPr lang="en"/>
              <a:t>Orange - race = Hispanic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24ff81d4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24ff81d4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believe more data is a necessity here. Expanding on the current variables and adding in more features. For better prediction a model needs more than just age, sex, race, armed type, and body cameras. We believe time of day, weather, drug possession, and even monetary factors could be useful here.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we will look at some insights the data is telling us about race, if the victim was armed, as well as the locations shooting happened.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a24ff81d4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a24ff81d4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Sinse 2015 White, Black, and Hispanic individuals were most often killed in police shootings.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24ff81d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24ff81d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common weapon possessed by shooting victims were guns, knives, unknown weapons, or being unarmed.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24ff81d4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24ff81d4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California, Texas, and Florida lead the country with the highest number of deaths by Police Shooting.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a233f5b10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a233f5b10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such as K-Modes (categorical) and Linear Regression were thought to provide the best prediction on the dataset. Accompanied with a Decision Tree that would predict on plausible outcomes.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Police Shootings in the United States</a:t>
            </a:r>
            <a:endParaRPr/>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Kevin Angotti - Hedyeh Erfani - Jennifer Ruiz</a:t>
            </a:r>
            <a:endParaRPr/>
          </a:p>
        </p:txBody>
      </p:sp>
      <p:pic>
        <p:nvPicPr>
          <p:cNvPr id="9" name="Audio 8">
            <a:hlinkClick r:id="" action="ppaction://media"/>
            <a:extLst>
              <a:ext uri="{FF2B5EF4-FFF2-40B4-BE49-F238E27FC236}">
                <a16:creationId xmlns:a16="http://schemas.microsoft.com/office/drawing/2014/main" id="{F1404E00-2940-459A-9FAD-DD64F35CED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590"/>
    </mc:Choice>
    <mc:Fallback xmlns="">
      <p:transition spd="slow" advTm="31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Linear Regression </a:t>
            </a:r>
            <a:endParaRPr/>
          </a:p>
        </p:txBody>
      </p:sp>
      <p:sp>
        <p:nvSpPr>
          <p:cNvPr id="162" name="Google Shape;162;p22"/>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Prediction model 1</a:t>
            </a:r>
            <a:endParaRPr/>
          </a:p>
          <a:p>
            <a:pPr marL="0" lvl="0" indent="0" algn="ctr" rtl="0">
              <a:spcBef>
                <a:spcPts val="0"/>
              </a:spcBef>
              <a:spcAft>
                <a:spcPts val="0"/>
              </a:spcAft>
              <a:buNone/>
            </a:pPr>
            <a:endParaRPr/>
          </a:p>
        </p:txBody>
      </p:sp>
      <p:pic>
        <p:nvPicPr>
          <p:cNvPr id="163" name="Google Shape;163;p22"/>
          <p:cNvPicPr preferRelativeResize="0"/>
          <p:nvPr/>
        </p:nvPicPr>
        <p:blipFill>
          <a:blip r:embed="rId5">
            <a:alphaModFix/>
          </a:blip>
          <a:stretch>
            <a:fillRect/>
          </a:stretch>
        </p:blipFill>
        <p:spPr>
          <a:xfrm>
            <a:off x="4922675" y="1371300"/>
            <a:ext cx="3676650" cy="2667000"/>
          </a:xfrm>
          <a:prstGeom prst="rect">
            <a:avLst/>
          </a:prstGeom>
          <a:noFill/>
          <a:ln>
            <a:noFill/>
          </a:ln>
        </p:spPr>
      </p:pic>
      <p:pic>
        <p:nvPicPr>
          <p:cNvPr id="2" name="Recorded Sound">
            <a:hlinkClick r:id="" action="ppaction://media"/>
            <a:extLst>
              <a:ext uri="{FF2B5EF4-FFF2-40B4-BE49-F238E27FC236}">
                <a16:creationId xmlns:a16="http://schemas.microsoft.com/office/drawing/2014/main" id="{689955BA-1E28-48AF-8FE1-41FAD364B6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40806" y="443192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67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Linear Regression</a:t>
            </a:r>
            <a:endParaRPr/>
          </a:p>
        </p:txBody>
      </p:sp>
      <p:sp>
        <p:nvSpPr>
          <p:cNvPr id="169" name="Google Shape;169;p23"/>
          <p:cNvSpPr txBox="1">
            <a:spLocks noGrp="1"/>
          </p:cNvSpPr>
          <p:nvPr>
            <p:ph type="subTitle" idx="1"/>
          </p:nvPr>
        </p:nvSpPr>
        <p:spPr>
          <a:xfrm>
            <a:off x="222625" y="27156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Prediction Model 2 </a:t>
            </a:r>
            <a:endParaRPr/>
          </a:p>
          <a:p>
            <a:pPr marL="0" lvl="0" indent="0" algn="ctr" rtl="0">
              <a:spcBef>
                <a:spcPts val="0"/>
              </a:spcBef>
              <a:spcAft>
                <a:spcPts val="0"/>
              </a:spcAft>
              <a:buNone/>
            </a:pPr>
            <a:endParaRPr/>
          </a:p>
        </p:txBody>
      </p:sp>
      <p:pic>
        <p:nvPicPr>
          <p:cNvPr id="170" name="Google Shape;170;p23"/>
          <p:cNvPicPr preferRelativeResize="0"/>
          <p:nvPr/>
        </p:nvPicPr>
        <p:blipFill>
          <a:blip r:embed="rId5">
            <a:alphaModFix/>
          </a:blip>
          <a:stretch>
            <a:fillRect/>
          </a:stretch>
        </p:blipFill>
        <p:spPr>
          <a:xfrm>
            <a:off x="5375288" y="203825"/>
            <a:ext cx="3025375" cy="2165375"/>
          </a:xfrm>
          <a:prstGeom prst="rect">
            <a:avLst/>
          </a:prstGeom>
          <a:noFill/>
          <a:ln>
            <a:noFill/>
          </a:ln>
        </p:spPr>
      </p:pic>
      <p:pic>
        <p:nvPicPr>
          <p:cNvPr id="171" name="Google Shape;171;p23"/>
          <p:cNvPicPr preferRelativeResize="0"/>
          <p:nvPr/>
        </p:nvPicPr>
        <p:blipFill>
          <a:blip r:embed="rId6">
            <a:alphaModFix/>
          </a:blip>
          <a:stretch>
            <a:fillRect/>
          </a:stretch>
        </p:blipFill>
        <p:spPr>
          <a:xfrm>
            <a:off x="5459526" y="2571750"/>
            <a:ext cx="2941149" cy="2022050"/>
          </a:xfrm>
          <a:prstGeom prst="rect">
            <a:avLst/>
          </a:prstGeom>
          <a:noFill/>
          <a:ln>
            <a:noFill/>
          </a:ln>
        </p:spPr>
      </p:pic>
      <p:pic>
        <p:nvPicPr>
          <p:cNvPr id="2" name="Recorded Sound">
            <a:hlinkClick r:id="" action="ppaction://media"/>
            <a:extLst>
              <a:ext uri="{FF2B5EF4-FFF2-40B4-BE49-F238E27FC236}">
                <a16:creationId xmlns:a16="http://schemas.microsoft.com/office/drawing/2014/main" id="{03ACD193-A1BC-470F-850D-DDD30C2AA3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41659" y="44915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7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Examining Body Camera Involvement</a:t>
            </a:r>
            <a:endParaRPr/>
          </a:p>
        </p:txBody>
      </p:sp>
      <p:sp>
        <p:nvSpPr>
          <p:cNvPr id="177" name="Google Shape;177;p24"/>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Density of Race and Scatter of Body Camera Present</a:t>
            </a:r>
            <a:endParaRPr/>
          </a:p>
        </p:txBody>
      </p:sp>
      <p:pic>
        <p:nvPicPr>
          <p:cNvPr id="178" name="Google Shape;178;p24"/>
          <p:cNvPicPr preferRelativeResize="0"/>
          <p:nvPr/>
        </p:nvPicPr>
        <p:blipFill>
          <a:blip r:embed="rId5">
            <a:alphaModFix/>
          </a:blip>
          <a:stretch>
            <a:fillRect/>
          </a:stretch>
        </p:blipFill>
        <p:spPr>
          <a:xfrm>
            <a:off x="4942050" y="262125"/>
            <a:ext cx="2640420" cy="2309625"/>
          </a:xfrm>
          <a:prstGeom prst="rect">
            <a:avLst/>
          </a:prstGeom>
          <a:noFill/>
          <a:ln>
            <a:noFill/>
          </a:ln>
        </p:spPr>
      </p:pic>
      <p:pic>
        <p:nvPicPr>
          <p:cNvPr id="179" name="Google Shape;179;p24"/>
          <p:cNvPicPr preferRelativeResize="0"/>
          <p:nvPr/>
        </p:nvPicPr>
        <p:blipFill>
          <a:blip r:embed="rId6">
            <a:alphaModFix/>
          </a:blip>
          <a:stretch>
            <a:fillRect/>
          </a:stretch>
        </p:blipFill>
        <p:spPr>
          <a:xfrm>
            <a:off x="5967225" y="2769007"/>
            <a:ext cx="2520725" cy="1877143"/>
          </a:xfrm>
          <a:prstGeom prst="rect">
            <a:avLst/>
          </a:prstGeom>
          <a:noFill/>
          <a:ln>
            <a:noFill/>
          </a:ln>
        </p:spPr>
      </p:pic>
      <p:pic>
        <p:nvPicPr>
          <p:cNvPr id="2" name="Recorded Sound">
            <a:hlinkClick r:id="" action="ppaction://media"/>
            <a:extLst>
              <a:ext uri="{FF2B5EF4-FFF2-40B4-BE49-F238E27FC236}">
                <a16:creationId xmlns:a16="http://schemas.microsoft.com/office/drawing/2014/main" id="{D8A44943-CB88-4350-84C1-934DCB4037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84003" y="448254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9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0" y="63325"/>
            <a:ext cx="4572000" cy="83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a:t>K-Modes Clustering Model </a:t>
            </a:r>
            <a:r>
              <a:rPr lang="en"/>
              <a:t> </a:t>
            </a:r>
            <a:endParaRPr/>
          </a:p>
        </p:txBody>
      </p:sp>
      <p:pic>
        <p:nvPicPr>
          <p:cNvPr id="185" name="Google Shape;185;p25"/>
          <p:cNvPicPr preferRelativeResize="0"/>
          <p:nvPr/>
        </p:nvPicPr>
        <p:blipFill>
          <a:blip r:embed="rId5">
            <a:alphaModFix/>
          </a:blip>
          <a:stretch>
            <a:fillRect/>
          </a:stretch>
        </p:blipFill>
        <p:spPr>
          <a:xfrm>
            <a:off x="4682200" y="145813"/>
            <a:ext cx="4290000" cy="4851875"/>
          </a:xfrm>
          <a:prstGeom prst="rect">
            <a:avLst/>
          </a:prstGeom>
          <a:noFill/>
          <a:ln>
            <a:noFill/>
          </a:ln>
        </p:spPr>
      </p:pic>
      <p:sp>
        <p:nvSpPr>
          <p:cNvPr id="186" name="Google Shape;186;p25"/>
          <p:cNvSpPr txBox="1"/>
          <p:nvPr/>
        </p:nvSpPr>
        <p:spPr>
          <a:xfrm>
            <a:off x="322300" y="993775"/>
            <a:ext cx="3948300" cy="3773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Most common method of death: shot</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Subjects were not fleeing</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Subjects were White Males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Armed with Weapon varied</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Body Cameras were not in use</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Indication of Mental Illness was a factor</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Top 3 states:</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California</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Texas </a:t>
            </a:r>
            <a:endParaRPr>
              <a:latin typeface="Roboto"/>
              <a:ea typeface="Roboto"/>
              <a:cs typeface="Roboto"/>
              <a:sym typeface="Roboto"/>
            </a:endParaRPr>
          </a:p>
          <a:p>
            <a:pPr marL="914400" lvl="1" indent="-317500" algn="l" rtl="0">
              <a:spcBef>
                <a:spcPts val="0"/>
              </a:spcBef>
              <a:spcAft>
                <a:spcPts val="0"/>
              </a:spcAft>
              <a:buSzPts val="1400"/>
              <a:buFont typeface="Roboto"/>
              <a:buChar char="○"/>
            </a:pPr>
            <a:r>
              <a:rPr lang="en">
                <a:latin typeface="Roboto"/>
                <a:ea typeface="Roboto"/>
                <a:cs typeface="Roboto"/>
                <a:sym typeface="Roboto"/>
              </a:rPr>
              <a:t>Florida</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 name="Recorded Sound">
            <a:hlinkClick r:id="" action="ppaction://media"/>
            <a:extLst>
              <a:ext uri="{FF2B5EF4-FFF2-40B4-BE49-F238E27FC236}">
                <a16:creationId xmlns:a16="http://schemas.microsoft.com/office/drawing/2014/main" id="{0085103E-EEB2-42D6-830E-41F83A0D6A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12100" y="436455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Decision Tree</a:t>
            </a:r>
            <a:endParaRPr/>
          </a:p>
        </p:txBody>
      </p:sp>
      <p:sp>
        <p:nvSpPr>
          <p:cNvPr id="192" name="Google Shape;192;p26"/>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Prediction Model 3 </a:t>
            </a:r>
            <a:endParaRPr/>
          </a:p>
          <a:p>
            <a:pPr marL="0" lvl="0" indent="0" algn="ctr" rtl="0">
              <a:spcBef>
                <a:spcPts val="0"/>
              </a:spcBef>
              <a:spcAft>
                <a:spcPts val="0"/>
              </a:spcAft>
              <a:buNone/>
            </a:pPr>
            <a:endParaRPr/>
          </a:p>
        </p:txBody>
      </p:sp>
      <p:pic>
        <p:nvPicPr>
          <p:cNvPr id="193" name="Google Shape;193;p26"/>
          <p:cNvPicPr preferRelativeResize="0"/>
          <p:nvPr/>
        </p:nvPicPr>
        <p:blipFill>
          <a:blip r:embed="rId5">
            <a:alphaModFix/>
          </a:blip>
          <a:stretch>
            <a:fillRect/>
          </a:stretch>
        </p:blipFill>
        <p:spPr>
          <a:xfrm>
            <a:off x="4572000" y="0"/>
            <a:ext cx="4572000" cy="5224075"/>
          </a:xfrm>
          <a:prstGeom prst="rect">
            <a:avLst/>
          </a:prstGeom>
          <a:noFill/>
          <a:ln w="9525" cap="flat" cmpd="sng">
            <a:solidFill>
              <a:srgbClr val="980000"/>
            </a:solidFill>
            <a:prstDash val="solid"/>
            <a:round/>
            <a:headEnd type="none" w="sm" len="sm"/>
            <a:tailEnd type="none" w="sm" len="sm"/>
          </a:ln>
        </p:spPr>
      </p:pic>
      <p:sp>
        <p:nvSpPr>
          <p:cNvPr id="194" name="Google Shape;194;p26"/>
          <p:cNvSpPr txBox="1"/>
          <p:nvPr/>
        </p:nvSpPr>
        <p:spPr>
          <a:xfrm>
            <a:off x="6576000" y="362600"/>
            <a:ext cx="564000" cy="2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Roboto"/>
                <a:ea typeface="Roboto"/>
                <a:cs typeface="Roboto"/>
                <a:sym typeface="Roboto"/>
              </a:rPr>
              <a:t>1</a:t>
            </a:r>
            <a:endParaRPr>
              <a:solidFill>
                <a:srgbClr val="FF0000"/>
              </a:solidFill>
              <a:latin typeface="Roboto"/>
              <a:ea typeface="Roboto"/>
              <a:cs typeface="Roboto"/>
              <a:sym typeface="Roboto"/>
            </a:endParaRPr>
          </a:p>
        </p:txBody>
      </p:sp>
      <p:sp>
        <p:nvSpPr>
          <p:cNvPr id="195" name="Google Shape;195;p26"/>
          <p:cNvSpPr txBox="1"/>
          <p:nvPr/>
        </p:nvSpPr>
        <p:spPr>
          <a:xfrm>
            <a:off x="5506100" y="1611525"/>
            <a:ext cx="3492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Roboto"/>
                <a:ea typeface="Roboto"/>
                <a:cs typeface="Roboto"/>
                <a:sym typeface="Roboto"/>
              </a:rPr>
              <a:t>2</a:t>
            </a:r>
            <a:endParaRPr>
              <a:solidFill>
                <a:srgbClr val="FF0000"/>
              </a:solidFill>
              <a:latin typeface="Roboto"/>
              <a:ea typeface="Roboto"/>
              <a:cs typeface="Roboto"/>
              <a:sym typeface="Roboto"/>
            </a:endParaRPr>
          </a:p>
        </p:txBody>
      </p:sp>
      <p:sp>
        <p:nvSpPr>
          <p:cNvPr id="196" name="Google Shape;196;p26"/>
          <p:cNvSpPr txBox="1"/>
          <p:nvPr/>
        </p:nvSpPr>
        <p:spPr>
          <a:xfrm>
            <a:off x="4928650" y="2873900"/>
            <a:ext cx="241800" cy="3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Roboto"/>
                <a:ea typeface="Roboto"/>
                <a:cs typeface="Roboto"/>
                <a:sym typeface="Roboto"/>
              </a:rPr>
              <a:t>3</a:t>
            </a:r>
            <a:endParaRPr>
              <a:solidFill>
                <a:srgbClr val="FF0000"/>
              </a:solidFill>
              <a:latin typeface="Roboto"/>
              <a:ea typeface="Roboto"/>
              <a:cs typeface="Roboto"/>
              <a:sym typeface="Roboto"/>
            </a:endParaRPr>
          </a:p>
        </p:txBody>
      </p:sp>
      <p:sp>
        <p:nvSpPr>
          <p:cNvPr id="197" name="Google Shape;197;p26"/>
          <p:cNvSpPr txBox="1"/>
          <p:nvPr/>
        </p:nvSpPr>
        <p:spPr>
          <a:xfrm>
            <a:off x="4646575" y="4136275"/>
            <a:ext cx="349200" cy="3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Roboto"/>
                <a:ea typeface="Roboto"/>
                <a:cs typeface="Roboto"/>
                <a:sym typeface="Roboto"/>
              </a:rPr>
              <a:t>4</a:t>
            </a:r>
            <a:endParaRPr>
              <a:solidFill>
                <a:srgbClr val="FF0000"/>
              </a:solidFill>
              <a:latin typeface="Roboto"/>
              <a:ea typeface="Roboto"/>
              <a:cs typeface="Roboto"/>
              <a:sym typeface="Roboto"/>
            </a:endParaRPr>
          </a:p>
        </p:txBody>
      </p:sp>
      <p:pic>
        <p:nvPicPr>
          <p:cNvPr id="2" name="Recorded Sound">
            <a:hlinkClick r:id="" action="ppaction://media"/>
            <a:extLst>
              <a:ext uri="{FF2B5EF4-FFF2-40B4-BE49-F238E27FC236}">
                <a16:creationId xmlns:a16="http://schemas.microsoft.com/office/drawing/2014/main" id="{3C9A1E8A-FF9B-49B0-B035-9E641B5D6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55959"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6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319225" y="94000"/>
            <a:ext cx="4045200" cy="74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Police Shootings in lower 48</a:t>
            </a:r>
            <a:endParaRPr sz="2000"/>
          </a:p>
        </p:txBody>
      </p:sp>
      <p:sp>
        <p:nvSpPr>
          <p:cNvPr id="203" name="Google Shape;203;p27"/>
          <p:cNvSpPr txBox="1">
            <a:spLocks noGrp="1"/>
          </p:cNvSpPr>
          <p:nvPr>
            <p:ph type="subTitle" idx="1"/>
          </p:nvPr>
        </p:nvSpPr>
        <p:spPr>
          <a:xfrm>
            <a:off x="4697250" y="94000"/>
            <a:ext cx="4381200" cy="9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rPr>
              <a:t>The nationwide trend shows white males as being killed most often. However, in metropolitan areas, black men are killed more often. </a:t>
            </a:r>
            <a:endParaRPr sz="1500">
              <a:solidFill>
                <a:srgbClr val="FFFFFF"/>
              </a:solidFill>
            </a:endParaRPr>
          </a:p>
        </p:txBody>
      </p:sp>
      <p:pic>
        <p:nvPicPr>
          <p:cNvPr id="204" name="Google Shape;204;p27"/>
          <p:cNvPicPr preferRelativeResize="0"/>
          <p:nvPr/>
        </p:nvPicPr>
        <p:blipFill>
          <a:blip r:embed="rId5">
            <a:alphaModFix/>
          </a:blip>
          <a:stretch>
            <a:fillRect/>
          </a:stretch>
        </p:blipFill>
        <p:spPr>
          <a:xfrm>
            <a:off x="0" y="1149350"/>
            <a:ext cx="9143998" cy="3994150"/>
          </a:xfrm>
          <a:prstGeom prst="rect">
            <a:avLst/>
          </a:prstGeom>
          <a:noFill/>
          <a:ln>
            <a:noFill/>
          </a:ln>
        </p:spPr>
      </p:pic>
      <p:pic>
        <p:nvPicPr>
          <p:cNvPr id="2" name="Recorded Sound">
            <a:hlinkClick r:id="" action="ppaction://media"/>
            <a:extLst>
              <a:ext uri="{FF2B5EF4-FFF2-40B4-BE49-F238E27FC236}">
                <a16:creationId xmlns:a16="http://schemas.microsoft.com/office/drawing/2014/main" id="{F4728094-0366-4B4D-B134-91BB0AF8AF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6183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332650" y="224450"/>
            <a:ext cx="4045200" cy="87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210" name="Google Shape;210;p28"/>
          <p:cNvSpPr txBox="1">
            <a:spLocks noGrp="1"/>
          </p:cNvSpPr>
          <p:nvPr>
            <p:ph type="subTitle" idx="1"/>
          </p:nvPr>
        </p:nvSpPr>
        <p:spPr>
          <a:xfrm>
            <a:off x="265500" y="1329525"/>
            <a:ext cx="4045200" cy="33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Understanding Police Shootings is a complex issue involving many factors.</a:t>
            </a:r>
            <a:endParaRPr/>
          </a:p>
        </p:txBody>
      </p:sp>
      <p:sp>
        <p:nvSpPr>
          <p:cNvPr id="211" name="Google Shape;211;p2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This project uncovered useful insights that can be applied to future prediction models. </a:t>
            </a:r>
            <a:endParaRPr/>
          </a:p>
          <a:p>
            <a:pPr marL="457200" lvl="0" indent="-342900" algn="l" rtl="0">
              <a:spcBef>
                <a:spcPts val="0"/>
              </a:spcBef>
              <a:spcAft>
                <a:spcPts val="0"/>
              </a:spcAft>
              <a:buSzPts val="1800"/>
              <a:buChar char="●"/>
            </a:pPr>
            <a:r>
              <a:rPr lang="en"/>
              <a:t>Further research, education, and training is needed to combat this issue.</a:t>
            </a:r>
            <a:endParaRPr/>
          </a:p>
        </p:txBody>
      </p:sp>
      <p:pic>
        <p:nvPicPr>
          <p:cNvPr id="2" name="Recorded Sound">
            <a:hlinkClick r:id="" action="ppaction://media"/>
            <a:extLst>
              <a:ext uri="{FF2B5EF4-FFF2-40B4-BE49-F238E27FC236}">
                <a16:creationId xmlns:a16="http://schemas.microsoft.com/office/drawing/2014/main" id="{B0B6E2A8-ECCB-40B7-BA7F-EFCB026BD4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68900" y="448571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grpSp>
        <p:nvGrpSpPr>
          <p:cNvPr id="92" name="Google Shape;92;p14"/>
          <p:cNvGrpSpPr/>
          <p:nvPr/>
        </p:nvGrpSpPr>
        <p:grpSpPr>
          <a:xfrm>
            <a:off x="431925" y="1304875"/>
            <a:ext cx="2628925" cy="3416400"/>
            <a:chOff x="431925" y="1304875"/>
            <a:chExt cx="2628925" cy="3416400"/>
          </a:xfrm>
        </p:grpSpPr>
        <p:sp>
          <p:nvSpPr>
            <p:cNvPr id="93" name="Google Shape;93;p14"/>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4"/>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Issue</a:t>
            </a:r>
            <a:endParaRPr>
              <a:solidFill>
                <a:schemeClr val="lt1"/>
              </a:solidFill>
            </a:endParaRPr>
          </a:p>
        </p:txBody>
      </p:sp>
      <p:sp>
        <p:nvSpPr>
          <p:cNvPr id="96" name="Google Shape;96;p14"/>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Police shootings have become a hot button topic in the media over the last decade. Deaths of minority assailants have increased sharply over the last decade. </a:t>
            </a:r>
            <a:endParaRPr sz="1600"/>
          </a:p>
        </p:txBody>
      </p:sp>
      <p:grpSp>
        <p:nvGrpSpPr>
          <p:cNvPr id="97" name="Google Shape;97;p14"/>
          <p:cNvGrpSpPr/>
          <p:nvPr/>
        </p:nvGrpSpPr>
        <p:grpSpPr>
          <a:xfrm>
            <a:off x="3320450" y="1304875"/>
            <a:ext cx="2632500" cy="3416400"/>
            <a:chOff x="3320450" y="1304875"/>
            <a:chExt cx="2632500" cy="3416400"/>
          </a:xfrm>
        </p:grpSpPr>
        <p:sp>
          <p:nvSpPr>
            <p:cNvPr id="98" name="Google Shape;98;p14"/>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4"/>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Context</a:t>
            </a:r>
            <a:endParaRPr>
              <a:solidFill>
                <a:schemeClr val="lt1"/>
              </a:solidFill>
            </a:endParaRPr>
          </a:p>
        </p:txBody>
      </p:sp>
      <p:sp>
        <p:nvSpPr>
          <p:cNvPr id="101" name="Google Shape;101;p14"/>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Fatal Police Shooting data is catalogued by the FBI and available to the public. </a:t>
            </a:r>
            <a:endParaRPr sz="1600"/>
          </a:p>
          <a:p>
            <a:pPr marL="457200" lvl="0" indent="-330200" algn="l" rtl="0">
              <a:spcBef>
                <a:spcPts val="1600"/>
              </a:spcBef>
              <a:spcAft>
                <a:spcPts val="0"/>
              </a:spcAft>
              <a:buSzPts val="1600"/>
              <a:buChar char="●"/>
            </a:pPr>
            <a:r>
              <a:rPr lang="en" sz="1600"/>
              <a:t>This data will be used to examine effects of race on police shootings.</a:t>
            </a:r>
            <a:endParaRPr sz="1600"/>
          </a:p>
        </p:txBody>
      </p:sp>
      <p:grpSp>
        <p:nvGrpSpPr>
          <p:cNvPr id="102" name="Google Shape;102;p14"/>
          <p:cNvGrpSpPr/>
          <p:nvPr/>
        </p:nvGrpSpPr>
        <p:grpSpPr>
          <a:xfrm>
            <a:off x="6212550" y="1304875"/>
            <a:ext cx="2632500" cy="3416400"/>
            <a:chOff x="6212550" y="1304875"/>
            <a:chExt cx="2632500" cy="3416400"/>
          </a:xfrm>
        </p:grpSpPr>
        <p:sp>
          <p:nvSpPr>
            <p:cNvPr id="103" name="Google Shape;103;p14"/>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4"/>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Problem statement</a:t>
            </a:r>
            <a:endParaRPr>
              <a:solidFill>
                <a:schemeClr val="lt1"/>
              </a:solidFill>
            </a:endParaRPr>
          </a:p>
        </p:txBody>
      </p:sp>
      <p:sp>
        <p:nvSpPr>
          <p:cNvPr id="106" name="Google Shape;106;p14"/>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The project team will explore factors such as race of assailant, gender, mental illness, and race of officer involved to better understand and predict fatal police shootings. </a:t>
            </a:r>
            <a:endParaRPr sz="1600"/>
          </a:p>
        </p:txBody>
      </p:sp>
      <p:pic>
        <p:nvPicPr>
          <p:cNvPr id="6" name="Audio 5">
            <a:hlinkClick r:id="" action="ppaction://media"/>
            <a:extLst>
              <a:ext uri="{FF2B5EF4-FFF2-40B4-BE49-F238E27FC236}">
                <a16:creationId xmlns:a16="http://schemas.microsoft.com/office/drawing/2014/main" id="{A5D34B7B-5C47-4776-839F-1807A00BAF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8852"/>
    </mc:Choice>
    <mc:Fallback xmlns="">
      <p:transition spd="slow" advTm="138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deep-dive</a:t>
            </a:r>
            <a:endParaRPr/>
          </a:p>
        </p:txBody>
      </p:sp>
      <p:sp>
        <p:nvSpPr>
          <p:cNvPr id="112" name="Google Shape;112;p15"/>
          <p:cNvSpPr/>
          <p:nvPr/>
        </p:nvSpPr>
        <p:spPr>
          <a:xfrm>
            <a:off x="432350" y="1304875"/>
            <a:ext cx="2469300" cy="6078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3" name="Google Shape;113;p15"/>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1</a:t>
            </a:r>
            <a:endParaRPr>
              <a:solidFill>
                <a:schemeClr val="lt1"/>
              </a:solidFill>
            </a:endParaRPr>
          </a:p>
        </p:txBody>
      </p:sp>
      <p:sp>
        <p:nvSpPr>
          <p:cNvPr id="114" name="Google Shape;114;p15"/>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Model Effectiveness </a:t>
            </a:r>
            <a:endParaRPr sz="1600" b="1"/>
          </a:p>
          <a:p>
            <a:pPr marL="0" lvl="0" indent="0" algn="l" rtl="0">
              <a:spcBef>
                <a:spcPts val="800"/>
              </a:spcBef>
              <a:spcAft>
                <a:spcPts val="800"/>
              </a:spcAft>
              <a:buNone/>
            </a:pPr>
            <a:r>
              <a:rPr lang="en" sz="1600"/>
              <a:t>How the model handled the data was not as expected and the need to expand on the linear model to run on different measures to provide any sort of positive outcome. </a:t>
            </a:r>
            <a:endParaRPr sz="1600"/>
          </a:p>
        </p:txBody>
      </p:sp>
      <p:sp>
        <p:nvSpPr>
          <p:cNvPr id="115" name="Google Shape;115;p15"/>
          <p:cNvSpPr/>
          <p:nvPr/>
        </p:nvSpPr>
        <p:spPr>
          <a:xfrm>
            <a:off x="3044777"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6" name="Google Shape;116;p15"/>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117" name="Google Shape;117;p15"/>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Determining the Target</a:t>
            </a:r>
            <a:endParaRPr sz="1600" b="1"/>
          </a:p>
          <a:p>
            <a:pPr marL="457200" lvl="0" indent="-330200" algn="l" rtl="0">
              <a:spcBef>
                <a:spcPts val="800"/>
              </a:spcBef>
              <a:spcAft>
                <a:spcPts val="0"/>
              </a:spcAft>
              <a:buSzPts val="1600"/>
              <a:buChar char="●"/>
            </a:pPr>
            <a:r>
              <a:rPr lang="en" sz="1600"/>
              <a:t>Race seemed to be the best target variable</a:t>
            </a:r>
            <a:endParaRPr sz="1600"/>
          </a:p>
          <a:p>
            <a:pPr marL="457200" lvl="0" indent="-330200" algn="l" rtl="0">
              <a:spcBef>
                <a:spcPts val="800"/>
              </a:spcBef>
              <a:spcAft>
                <a:spcPts val="800"/>
              </a:spcAft>
              <a:buSzPts val="1600"/>
              <a:buChar char="●"/>
            </a:pPr>
            <a:r>
              <a:rPr lang="en" sz="1600"/>
              <a:t>Armed type and Body Camera were also contenders </a:t>
            </a:r>
            <a:endParaRPr sz="1600"/>
          </a:p>
        </p:txBody>
      </p:sp>
      <p:sp>
        <p:nvSpPr>
          <p:cNvPr id="118" name="Google Shape;118;p15"/>
          <p:cNvSpPr/>
          <p:nvPr/>
        </p:nvSpPr>
        <p:spPr>
          <a:xfrm>
            <a:off x="5948502"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9" name="Google Shape;119;p15"/>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3</a:t>
            </a:r>
            <a:endParaRPr>
              <a:solidFill>
                <a:schemeClr val="lt1"/>
              </a:solidFill>
            </a:endParaRPr>
          </a:p>
        </p:txBody>
      </p:sp>
      <p:sp>
        <p:nvSpPr>
          <p:cNvPr id="120" name="Google Shape;120;p15"/>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Prediction</a:t>
            </a:r>
            <a:endParaRPr sz="1600" b="1"/>
          </a:p>
          <a:p>
            <a:pPr marL="0" lvl="0" indent="0" algn="l" rtl="0">
              <a:spcBef>
                <a:spcPts val="800"/>
              </a:spcBef>
              <a:spcAft>
                <a:spcPts val="800"/>
              </a:spcAft>
              <a:buNone/>
            </a:pPr>
            <a:r>
              <a:rPr lang="en" sz="1600"/>
              <a:t>Will combinations of K-Modes, Linear Regression and Decision Trees provide a good enough prediction power to be useful in training tools. </a:t>
            </a:r>
            <a:endParaRPr sz="1600"/>
          </a:p>
        </p:txBody>
      </p:sp>
      <p:pic>
        <p:nvPicPr>
          <p:cNvPr id="3" name="Audio 2">
            <a:hlinkClick r:id="" action="ppaction://media"/>
            <a:extLst>
              <a:ext uri="{FF2B5EF4-FFF2-40B4-BE49-F238E27FC236}">
                <a16:creationId xmlns:a16="http://schemas.microsoft.com/office/drawing/2014/main" id="{7BDF8BC3-CCB3-4225-8525-5F9573CFDB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745"/>
    </mc:Choice>
    <mc:Fallback xmlns="">
      <p:transition spd="slow" advTm="115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126" name="Google Shape;126;p16"/>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Predictive Analytics to gain insight and identify patterns</a:t>
            </a:r>
            <a:endParaRPr/>
          </a:p>
        </p:txBody>
      </p:sp>
      <p:sp>
        <p:nvSpPr>
          <p:cNvPr id="127" name="Google Shape;127;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The project team will use a suite of predictive models to identify and predict which factors lead to police shootings. </a:t>
            </a:r>
            <a:endParaRPr/>
          </a:p>
        </p:txBody>
      </p:sp>
      <p:pic>
        <p:nvPicPr>
          <p:cNvPr id="3" name="Audio 2">
            <a:hlinkClick r:id="" action="ppaction://media"/>
            <a:extLst>
              <a:ext uri="{FF2B5EF4-FFF2-40B4-BE49-F238E27FC236}">
                <a16:creationId xmlns:a16="http://schemas.microsoft.com/office/drawing/2014/main" id="{569AC2FE-FC22-48B1-B911-9E1F4A17C2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968"/>
    </mc:Choice>
    <mc:Fallback xmlns="">
      <p:transition spd="slow" advTm="39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Implementation</a:t>
            </a:r>
            <a:endParaRPr/>
          </a:p>
        </p:txBody>
      </p:sp>
      <p:pic>
        <p:nvPicPr>
          <p:cNvPr id="4" name="Audio 3">
            <a:hlinkClick r:id="" action="ppaction://media"/>
            <a:extLst>
              <a:ext uri="{FF2B5EF4-FFF2-40B4-BE49-F238E27FC236}">
                <a16:creationId xmlns:a16="http://schemas.microsoft.com/office/drawing/2014/main" id="{A32AC0A8-0754-4268-A1CF-B0E81E121A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053"/>
    </mc:Choice>
    <mc:Fallback xmlns="">
      <p:transition spd="slow" advTm="42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0" y="63325"/>
            <a:ext cx="4572000" cy="83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Death by Race</a:t>
            </a:r>
            <a:r>
              <a:rPr lang="en"/>
              <a:t> </a:t>
            </a:r>
            <a:endParaRPr/>
          </a:p>
        </p:txBody>
      </p:sp>
      <p:pic>
        <p:nvPicPr>
          <p:cNvPr id="138" name="Google Shape;138;p18"/>
          <p:cNvPicPr preferRelativeResize="0"/>
          <p:nvPr/>
        </p:nvPicPr>
        <p:blipFill>
          <a:blip r:embed="rId5">
            <a:alphaModFix/>
          </a:blip>
          <a:stretch>
            <a:fillRect/>
          </a:stretch>
        </p:blipFill>
        <p:spPr>
          <a:xfrm>
            <a:off x="152400" y="895225"/>
            <a:ext cx="8724503" cy="4095874"/>
          </a:xfrm>
          <a:prstGeom prst="rect">
            <a:avLst/>
          </a:prstGeom>
          <a:noFill/>
          <a:ln>
            <a:noFill/>
          </a:ln>
        </p:spPr>
      </p:pic>
      <p:pic>
        <p:nvPicPr>
          <p:cNvPr id="4" name="Audio 3">
            <a:hlinkClick r:id="" action="ppaction://media"/>
            <a:extLst>
              <a:ext uri="{FF2B5EF4-FFF2-40B4-BE49-F238E27FC236}">
                <a16:creationId xmlns:a16="http://schemas.microsoft.com/office/drawing/2014/main" id="{6BE3D90F-FFC4-4259-BB7F-7CDFD6D86F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815"/>
    </mc:Choice>
    <mc:Fallback xmlns="">
      <p:transition spd="slow" advTm="41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0" y="63325"/>
            <a:ext cx="4572000" cy="83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Top 10 Weapons Used</a:t>
            </a:r>
            <a:r>
              <a:rPr lang="en"/>
              <a:t> </a:t>
            </a:r>
            <a:endParaRPr/>
          </a:p>
        </p:txBody>
      </p:sp>
      <p:pic>
        <p:nvPicPr>
          <p:cNvPr id="144" name="Google Shape;144;p19"/>
          <p:cNvPicPr preferRelativeResize="0"/>
          <p:nvPr/>
        </p:nvPicPr>
        <p:blipFill>
          <a:blip r:embed="rId5">
            <a:alphaModFix/>
          </a:blip>
          <a:stretch>
            <a:fillRect/>
          </a:stretch>
        </p:blipFill>
        <p:spPr>
          <a:xfrm>
            <a:off x="792348" y="839125"/>
            <a:ext cx="7259172" cy="4304374"/>
          </a:xfrm>
          <a:prstGeom prst="rect">
            <a:avLst/>
          </a:prstGeom>
          <a:noFill/>
          <a:ln>
            <a:noFill/>
          </a:ln>
        </p:spPr>
      </p:pic>
      <p:pic>
        <p:nvPicPr>
          <p:cNvPr id="6" name="Audio 5">
            <a:hlinkClick r:id="" action="ppaction://media"/>
            <a:extLst>
              <a:ext uri="{FF2B5EF4-FFF2-40B4-BE49-F238E27FC236}">
                <a16:creationId xmlns:a16="http://schemas.microsoft.com/office/drawing/2014/main" id="{2126212D-B39F-4680-8BC7-33D3AE37D8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8977"/>
    </mc:Choice>
    <mc:Fallback xmlns="">
      <p:transition spd="slow" advTm="78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0" y="63325"/>
            <a:ext cx="4572000" cy="83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a:t>Top 5 State’s by Police Shootings </a:t>
            </a:r>
            <a:r>
              <a:rPr lang="en"/>
              <a:t> </a:t>
            </a:r>
            <a:endParaRPr/>
          </a:p>
        </p:txBody>
      </p:sp>
      <p:pic>
        <p:nvPicPr>
          <p:cNvPr id="150" name="Google Shape;150;p20"/>
          <p:cNvPicPr preferRelativeResize="0"/>
          <p:nvPr/>
        </p:nvPicPr>
        <p:blipFill>
          <a:blip r:embed="rId5">
            <a:alphaModFix/>
          </a:blip>
          <a:stretch>
            <a:fillRect/>
          </a:stretch>
        </p:blipFill>
        <p:spPr>
          <a:xfrm>
            <a:off x="152400" y="828150"/>
            <a:ext cx="8764799" cy="4162952"/>
          </a:xfrm>
          <a:prstGeom prst="rect">
            <a:avLst/>
          </a:prstGeom>
          <a:noFill/>
          <a:ln>
            <a:noFill/>
          </a:ln>
        </p:spPr>
      </p:pic>
      <p:pic>
        <p:nvPicPr>
          <p:cNvPr id="3" name="Audio 2">
            <a:hlinkClick r:id="" action="ppaction://media"/>
            <a:extLst>
              <a:ext uri="{FF2B5EF4-FFF2-40B4-BE49-F238E27FC236}">
                <a16:creationId xmlns:a16="http://schemas.microsoft.com/office/drawing/2014/main" id="{EC269066-E6C5-4FF3-8E9E-077A0A1F24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584"/>
    </mc:Choice>
    <mc:Fallback xmlns="">
      <p:transition spd="slow" advTm="29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Approaches to Modeling</a:t>
            </a:r>
            <a:endParaRPr/>
          </a:p>
        </p:txBody>
      </p:sp>
      <p:sp>
        <p:nvSpPr>
          <p:cNvPr id="156" name="Google Shape;156;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The project team chose a variety of methods to examine this issue. Each provided its own insight which helped to build the bigger picture.</a:t>
            </a:r>
            <a:endParaRPr/>
          </a:p>
        </p:txBody>
      </p:sp>
      <p:pic>
        <p:nvPicPr>
          <p:cNvPr id="3" name="Audio 2">
            <a:hlinkClick r:id="" action="ppaction://media"/>
            <a:extLst>
              <a:ext uri="{FF2B5EF4-FFF2-40B4-BE49-F238E27FC236}">
                <a16:creationId xmlns:a16="http://schemas.microsoft.com/office/drawing/2014/main" id="{A023F834-285A-45C0-A0EA-9081776499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385"/>
    </mc:Choice>
    <mc:Fallback xmlns="">
      <p:transition spd="slow" advTm="40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878</Words>
  <Application>Microsoft Office PowerPoint</Application>
  <PresentationFormat>On-screen Show (16:9)</PresentationFormat>
  <Paragraphs>72</Paragraphs>
  <Slides>16</Slides>
  <Notes>16</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Roboto</vt:lpstr>
      <vt:lpstr>Arial</vt:lpstr>
      <vt:lpstr>Times New Roman</vt:lpstr>
      <vt:lpstr>Geometric</vt:lpstr>
      <vt:lpstr>Police Shootings in the United States</vt:lpstr>
      <vt:lpstr>The problem</vt:lpstr>
      <vt:lpstr>Challenges deep-dive</vt:lpstr>
      <vt:lpstr>Solution</vt:lpstr>
      <vt:lpstr>Implementation</vt:lpstr>
      <vt:lpstr>Death by Race </vt:lpstr>
      <vt:lpstr>Top 10 Weapons Used </vt:lpstr>
      <vt:lpstr>Top 5 State’s by Police Shootings  </vt:lpstr>
      <vt:lpstr>Approaches to Modeling</vt:lpstr>
      <vt:lpstr>Linear Regression </vt:lpstr>
      <vt:lpstr>Linear Regression</vt:lpstr>
      <vt:lpstr>Examining Body Camera Involvement</vt:lpstr>
      <vt:lpstr>K-Modes Clustering Model  </vt:lpstr>
      <vt:lpstr>Decision Tree</vt:lpstr>
      <vt:lpstr>Police Shootings in lower 48</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Police Shootings in the United States</dc:title>
  <dc:creator>Kevin Angotti</dc:creator>
  <cp:lastModifiedBy>Kevin Angotti</cp:lastModifiedBy>
  <cp:revision>4</cp:revision>
  <dcterms:modified xsi:type="dcterms:W3CDTF">2020-11-20T01:25:46Z</dcterms:modified>
</cp:coreProperties>
</file>